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1100" r:id="rId2"/>
    <p:sldId id="1882" r:id="rId3"/>
    <p:sldId id="1337" r:id="rId4"/>
    <p:sldId id="1883" r:id="rId5"/>
    <p:sldId id="1884" r:id="rId6"/>
    <p:sldId id="1920" r:id="rId7"/>
    <p:sldId id="1921" r:id="rId8"/>
    <p:sldId id="1922" r:id="rId9"/>
    <p:sldId id="1923" r:id="rId10"/>
    <p:sldId id="1924" r:id="rId11"/>
    <p:sldId id="1925" r:id="rId12"/>
    <p:sldId id="1926" r:id="rId13"/>
    <p:sldId id="1927" r:id="rId14"/>
    <p:sldId id="1928" r:id="rId15"/>
    <p:sldId id="1931" r:id="rId16"/>
    <p:sldId id="1932" r:id="rId17"/>
    <p:sldId id="1933" r:id="rId18"/>
    <p:sldId id="1934" r:id="rId19"/>
    <p:sldId id="1935" r:id="rId20"/>
    <p:sldId id="1936" r:id="rId21"/>
    <p:sldId id="1937" r:id="rId22"/>
    <p:sldId id="1938" r:id="rId23"/>
    <p:sldId id="1939" r:id="rId24"/>
    <p:sldId id="1940" r:id="rId25"/>
    <p:sldId id="1941" r:id="rId26"/>
    <p:sldId id="1942" r:id="rId27"/>
    <p:sldId id="1943" r:id="rId28"/>
    <p:sldId id="1944" r:id="rId29"/>
    <p:sldId id="1945" r:id="rId30"/>
    <p:sldId id="1946" r:id="rId31"/>
    <p:sldId id="1947" r:id="rId32"/>
    <p:sldId id="1948" r:id="rId33"/>
    <p:sldId id="1949" r:id="rId34"/>
    <p:sldId id="1950" r:id="rId35"/>
    <p:sldId id="1951" r:id="rId36"/>
    <p:sldId id="1784" r:id="rId37"/>
    <p:sldId id="1783" r:id="rId38"/>
    <p:sldId id="1952" r:id="rId39"/>
    <p:sldId id="1782" r:id="rId40"/>
    <p:sldId id="952" r:id="rId4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86881" autoAdjust="0"/>
  </p:normalViewPr>
  <p:slideViewPr>
    <p:cSldViewPr snapToGrid="0" snapToObjects="1">
      <p:cViewPr varScale="1">
        <p:scale>
          <a:sx n="97" d="100"/>
          <a:sy n="97" d="100"/>
        </p:scale>
        <p:origin x="1458" y="8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54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24 – Algorithmic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fibEx.py (with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position 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0):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Guess!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9,493 seconds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2 hours, 38 minutes, 13 seconds!!!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0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for 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have a list that </a:t>
            </a:r>
            <a:r>
              <a:rPr lang="en-US" u="sng" dirty="0"/>
              <a:t>does not</a:t>
            </a:r>
            <a:r>
              <a:rPr lang="en-US" dirty="0"/>
              <a:t> contain what we’re looking </a:t>
            </a:r>
            <a:r>
              <a:rPr lang="en-US" dirty="0" smtClean="0"/>
              <a:t>for.</a:t>
            </a:r>
          </a:p>
          <a:p>
            <a:r>
              <a:rPr lang="en-US" dirty="0" smtClean="0"/>
              <a:t>How </a:t>
            </a:r>
            <a:r>
              <a:rPr lang="en-US" dirty="0"/>
              <a:t>many things in the list does linear search have to look at for it to figure out the item’s not there for a list of 8 </a:t>
            </a:r>
            <a:r>
              <a:rPr lang="en-US" dirty="0" smtClean="0"/>
              <a:t>things?</a:t>
            </a:r>
          </a:p>
          <a:p>
            <a:r>
              <a:rPr lang="en-US" dirty="0" smtClean="0"/>
              <a:t>16 things?</a:t>
            </a:r>
          </a:p>
          <a:p>
            <a:r>
              <a:rPr lang="en-US" dirty="0" smtClean="0"/>
              <a:t>32 </a:t>
            </a:r>
            <a:r>
              <a:rPr lang="en-US" dirty="0"/>
              <a:t>things?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43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Time </a:t>
            </a:r>
            <a:r>
              <a:rPr lang="en-US" dirty="0" smtClean="0"/>
              <a:t>for Binary </a:t>
            </a:r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have a list that </a:t>
            </a:r>
            <a:r>
              <a:rPr lang="en-US" u="sng" dirty="0"/>
              <a:t>does not</a:t>
            </a:r>
            <a:r>
              <a:rPr lang="en-US" dirty="0"/>
              <a:t> contain what we’re looking </a:t>
            </a:r>
            <a:r>
              <a:rPr lang="en-US" dirty="0" smtClean="0"/>
              <a:t>for.</a:t>
            </a:r>
          </a:p>
          <a:p>
            <a:r>
              <a:rPr lang="en-US" dirty="0" smtClean="0"/>
              <a:t>What about for binary search?</a:t>
            </a:r>
          </a:p>
          <a:p>
            <a:pPr lvl="1"/>
            <a:r>
              <a:rPr lang="en-US" dirty="0" smtClean="0"/>
              <a:t>How many things does it have to look at to figure out the item’s not there for a list of 8 things?</a:t>
            </a:r>
          </a:p>
          <a:p>
            <a:pPr lvl="1"/>
            <a:r>
              <a:rPr lang="en-US" dirty="0" smtClean="0"/>
              <a:t>16 things?</a:t>
            </a:r>
          </a:p>
          <a:p>
            <a:pPr lvl="1"/>
            <a:r>
              <a:rPr lang="en-US" dirty="0" smtClean="0"/>
              <a:t>32 things?</a:t>
            </a:r>
          </a:p>
          <a:p>
            <a:r>
              <a:rPr lang="en-US" dirty="0" smtClean="0"/>
              <a:t>Notice anything different?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3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41703" cy="4517689"/>
          </a:xfrm>
        </p:spPr>
        <p:txBody>
          <a:bodyPr/>
          <a:lstStyle/>
          <a:p>
            <a:r>
              <a:rPr lang="en-US" dirty="0"/>
              <a:t>These algorithms scale </a:t>
            </a:r>
            <a:r>
              <a:rPr lang="en-US" dirty="0" smtClean="0"/>
              <a:t>differently!</a:t>
            </a:r>
          </a:p>
          <a:p>
            <a:pPr lvl="1"/>
            <a:r>
              <a:rPr lang="en-US" dirty="0" smtClean="0"/>
              <a:t>Linear </a:t>
            </a:r>
            <a:r>
              <a:rPr lang="en-US" dirty="0"/>
              <a:t>search does </a:t>
            </a:r>
            <a:r>
              <a:rPr lang="en-US" dirty="0" smtClean="0"/>
              <a:t>an amount of work </a:t>
            </a:r>
            <a:br>
              <a:rPr lang="en-US" dirty="0" smtClean="0"/>
            </a:br>
            <a:r>
              <a:rPr lang="en-US" dirty="0" smtClean="0"/>
              <a:t>equal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dirty="0"/>
              <a:t>number of items in the </a:t>
            </a:r>
            <a:r>
              <a:rPr lang="en-US" dirty="0" smtClean="0"/>
              <a:t>list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inary </a:t>
            </a:r>
            <a:r>
              <a:rPr lang="en-US" dirty="0"/>
              <a:t>search does </a:t>
            </a:r>
            <a:r>
              <a:rPr lang="en-US" dirty="0" smtClean="0"/>
              <a:t>an amount of work </a:t>
            </a:r>
            <a:br>
              <a:rPr lang="en-US" dirty="0" smtClean="0"/>
            </a:br>
            <a:r>
              <a:rPr lang="en-US" dirty="0" smtClean="0"/>
              <a:t>equal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/>
              <a:t> </a:t>
            </a:r>
            <a:r>
              <a:rPr lang="en-US" dirty="0"/>
              <a:t>of the numbers in the list</a:t>
            </a:r>
            <a:r>
              <a:rPr lang="en-US" dirty="0" smtClean="0"/>
              <a:t>!</a:t>
            </a:r>
          </a:p>
          <a:p>
            <a:r>
              <a:rPr lang="en-US" sz="3000" dirty="0" smtClean="0"/>
              <a:t>By the way,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3000" b="1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3000" dirty="0" smtClean="0"/>
              <a:t> is basically asking “2 to what power equals x?” (normally shown as </a:t>
            </a: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3000" dirty="0" smtClean="0"/>
              <a:t> )</a:t>
            </a:r>
          </a:p>
          <a:p>
            <a:pPr lvl="1"/>
            <a:r>
              <a:rPr lang="en-US" sz="2600" dirty="0" smtClean="0"/>
              <a:t>This is the same as saying, “how many times </a:t>
            </a:r>
            <a:br>
              <a:rPr lang="en-US" sz="2600" dirty="0" smtClean="0"/>
            </a:br>
            <a:r>
              <a:rPr lang="en-US" sz="2600" dirty="0" smtClean="0"/>
              <a:t>must we divide x in half before we hit 1?”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29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a list of 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, </a:t>
            </a:r>
            <a:r>
              <a:rPr lang="en-US" dirty="0"/>
              <a:t>how much work do we do for a single pass?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r>
              <a:rPr lang="en-US" dirty="0"/>
              <a:t>How </a:t>
            </a:r>
            <a:r>
              <a:rPr lang="en-US" dirty="0" smtClean="0"/>
              <a:t>many </a:t>
            </a:r>
            <a:r>
              <a:rPr lang="en-US" dirty="0"/>
              <a:t>passes will we have to do</a:t>
            </a:r>
            <a:r>
              <a:rPr lang="en-US" dirty="0" smtClean="0"/>
              <a:t>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 smtClean="0"/>
          </a:p>
          <a:p>
            <a:r>
              <a:rPr lang="en-US" dirty="0" smtClean="0"/>
              <a:t>What is the run time of Bubble Sort?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14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run time of </a:t>
            </a:r>
            <a:r>
              <a:rPr lang="en-US" dirty="0"/>
              <a:t>finding the lowest number in a </a:t>
            </a:r>
            <a:r>
              <a:rPr lang="en-US" dirty="0" smtClean="0"/>
              <a:t>list?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a list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</a:t>
            </a:r>
            <a:r>
              <a:rPr lang="en-US" dirty="0" smtClean="0"/>
              <a:t>how many elements do </a:t>
            </a:r>
            <a:br>
              <a:rPr lang="en-US" dirty="0" smtClean="0"/>
            </a:br>
            <a:r>
              <a:rPr lang="en-US" dirty="0" smtClean="0"/>
              <a:t>you have </a:t>
            </a:r>
            <a:r>
              <a:rPr lang="en-US" dirty="0"/>
              <a:t>to look </a:t>
            </a:r>
            <a:r>
              <a:rPr lang="en-US" dirty="0" smtClean="0"/>
              <a:t>through </a:t>
            </a:r>
            <a:r>
              <a:rPr lang="en-US" dirty="0"/>
              <a:t>to find the min</a:t>
            </a:r>
            <a:r>
              <a:rPr lang="en-US" dirty="0" smtClean="0"/>
              <a:t>?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8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a list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how many times would we have to find the min to sort the list?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What is the </a:t>
            </a:r>
            <a:r>
              <a:rPr lang="en-US" dirty="0" smtClean="0"/>
              <a:t>run time </a:t>
            </a:r>
            <a:r>
              <a:rPr lang="en-US" dirty="0"/>
              <a:t>of this sorting algorithm?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26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a list of 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how many steps does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/>
              <a:t>take to move everything less than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“pivot” </a:t>
            </a:r>
            <a:r>
              <a:rPr lang="en-US" dirty="0" smtClean="0"/>
              <a:t>to </a:t>
            </a:r>
            <a:r>
              <a:rPr lang="en-US" dirty="0"/>
              <a:t>the left and everything greater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 </a:t>
            </a:r>
            <a:r>
              <a:rPr lang="en-US" dirty="0"/>
              <a:t>the </a:t>
            </a:r>
            <a:r>
              <a:rPr lang="en-US" dirty="0" smtClean="0"/>
              <a:t>“pivot” </a:t>
            </a:r>
            <a:r>
              <a:rPr lang="en-US" dirty="0" smtClean="0"/>
              <a:t>to </a:t>
            </a:r>
            <a:r>
              <a:rPr lang="en-US" dirty="0"/>
              <a:t>the right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6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/>
              <a:t>How many times </a:t>
            </a:r>
            <a:r>
              <a:rPr lang="en-US" dirty="0" smtClean="0"/>
              <a:t>will the </a:t>
            </a:r>
            <a:r>
              <a:rPr lang="en-US" dirty="0"/>
              <a:t>algorithm divide the list in half</a:t>
            </a:r>
            <a:r>
              <a:rPr lang="en-US" dirty="0" smtClean="0"/>
              <a:t>?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run time of Quicksort?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54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our list gets bigger and bigger, </a:t>
            </a:r>
            <a:br>
              <a:rPr lang="en-US" dirty="0" smtClean="0"/>
            </a:br>
            <a:r>
              <a:rPr lang="en-US" dirty="0" smtClean="0"/>
              <a:t>which of the </a:t>
            </a:r>
            <a:r>
              <a:rPr lang="en-US" b="1" dirty="0" smtClean="0"/>
              <a:t>search</a:t>
            </a:r>
            <a:r>
              <a:rPr lang="en-US" dirty="0" smtClean="0"/>
              <a:t> algorithms is faster?</a:t>
            </a:r>
          </a:p>
          <a:p>
            <a:pPr lvl="1"/>
            <a:r>
              <a:rPr lang="en-US" sz="3200" dirty="0" smtClean="0"/>
              <a:t>Linear or binary search?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</a:t>
            </a:r>
            <a:r>
              <a:rPr lang="en-US" u="sng" dirty="0" smtClean="0"/>
              <a:t>much</a:t>
            </a:r>
            <a:r>
              <a:rPr lang="en-US" dirty="0" smtClean="0"/>
              <a:t> faster is binary search?</a:t>
            </a:r>
          </a:p>
          <a:p>
            <a:pPr lvl="1"/>
            <a:r>
              <a:rPr lang="en-US" dirty="0" smtClean="0"/>
              <a:t>A lot!</a:t>
            </a:r>
          </a:p>
          <a:p>
            <a:pPr lvl="1"/>
            <a:r>
              <a:rPr lang="en-US" dirty="0" smtClean="0"/>
              <a:t>But exactly how much is “a lot”?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01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</a:t>
            </a:r>
            <a:r>
              <a:rPr lang="en-US" dirty="0" smtClean="0"/>
              <a:t>algorithms</a:t>
            </a:r>
          </a:p>
          <a:p>
            <a:pPr lvl="1"/>
            <a:r>
              <a:rPr lang="en-US" dirty="0"/>
              <a:t>Bubble Sort</a:t>
            </a:r>
          </a:p>
          <a:p>
            <a:pPr lvl="1"/>
            <a:r>
              <a:rPr lang="en-US" dirty="0" smtClean="0"/>
              <a:t>Selection </a:t>
            </a:r>
            <a:r>
              <a:rPr lang="en-US" dirty="0"/>
              <a:t>Sort</a:t>
            </a:r>
          </a:p>
          <a:p>
            <a:pPr lvl="1"/>
            <a:r>
              <a:rPr lang="en-US" dirty="0" smtClean="0"/>
              <a:t>Quicksort</a:t>
            </a:r>
            <a:endParaRPr lang="en-US" dirty="0"/>
          </a:p>
          <a:p>
            <a:r>
              <a:rPr lang="en-US" dirty="0" smtClean="0"/>
              <a:t>Searching </a:t>
            </a:r>
            <a:r>
              <a:rPr lang="en-US" dirty="0"/>
              <a:t>algorithms</a:t>
            </a:r>
          </a:p>
          <a:p>
            <a:pPr lvl="1"/>
            <a:r>
              <a:rPr lang="en-US" dirty="0"/>
              <a:t>Linear search</a:t>
            </a:r>
          </a:p>
          <a:p>
            <a:pPr lvl="1"/>
            <a:r>
              <a:rPr lang="en-US" dirty="0"/>
              <a:t>Binary search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07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2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“Big O” Notation?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26544" cy="4517689"/>
          </a:xfrm>
        </p:spPr>
        <p:txBody>
          <a:bodyPr/>
          <a:lstStyle/>
          <a:p>
            <a:r>
              <a:rPr lang="en-US" dirty="0"/>
              <a:t>Big O notation </a:t>
            </a:r>
            <a:r>
              <a:rPr lang="en-US" dirty="0" smtClean="0"/>
              <a:t>is a concept in Computer </a:t>
            </a:r>
            <a:r>
              <a:rPr lang="en-US" dirty="0"/>
              <a:t>Science</a:t>
            </a:r>
          </a:p>
          <a:p>
            <a:pPr lvl="1"/>
            <a:r>
              <a:rPr lang="en-US" dirty="0"/>
              <a:t>Used to describe the complexity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or performance) of an algorithm</a:t>
            </a:r>
          </a:p>
          <a:p>
            <a:endParaRPr lang="en-US" dirty="0"/>
          </a:p>
          <a:p>
            <a:r>
              <a:rPr lang="en-US" dirty="0"/>
              <a:t>Big O describes the </a:t>
            </a:r>
            <a:r>
              <a:rPr lang="en-US" b="1" dirty="0"/>
              <a:t>worst-case</a:t>
            </a:r>
            <a:r>
              <a:rPr lang="en-US" dirty="0"/>
              <a:t> scenario</a:t>
            </a:r>
          </a:p>
          <a:p>
            <a:pPr lvl="1"/>
            <a:r>
              <a:rPr lang="en-US" dirty="0"/>
              <a:t>Big Omega (</a:t>
            </a:r>
            <a:r>
              <a:rPr lang="el-GR" dirty="0">
                <a:cs typeface="Arial"/>
              </a:rPr>
              <a:t>Ω</a:t>
            </a:r>
            <a:r>
              <a:rPr lang="en-US" dirty="0"/>
              <a:t>) describes the best-case</a:t>
            </a:r>
          </a:p>
          <a:p>
            <a:pPr lvl="1"/>
            <a:r>
              <a:rPr lang="en-US" dirty="0"/>
              <a:t>Big Theta (</a:t>
            </a:r>
            <a:r>
              <a:rPr lang="el-GR" dirty="0">
                <a:cs typeface="Arial"/>
              </a:rPr>
              <a:t>Θ</a:t>
            </a:r>
            <a:r>
              <a:rPr lang="en-US" dirty="0"/>
              <a:t>) is used when the best and worst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case </a:t>
            </a:r>
            <a:r>
              <a:rPr lang="en-US" dirty="0"/>
              <a:t>scenarios are the same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write an algorithm that takes in an </a:t>
            </a:r>
            <a:r>
              <a:rPr lang="en-US" dirty="0" smtClean="0"/>
              <a:t>list of </a:t>
            </a:r>
            <a:r>
              <a:rPr lang="en-US" dirty="0"/>
              <a:t>numbers and returns the </a:t>
            </a:r>
            <a:r>
              <a:rPr lang="en-US" dirty="0" smtClean="0"/>
              <a:t>maximum</a:t>
            </a:r>
            <a:endParaRPr lang="en-US" dirty="0"/>
          </a:p>
          <a:p>
            <a:pPr lvl="1"/>
            <a:r>
              <a:rPr lang="en-US" dirty="0"/>
              <a:t>What is the absolute fastest it can run?</a:t>
            </a:r>
          </a:p>
          <a:p>
            <a:pPr lvl="2"/>
            <a:r>
              <a:rPr lang="en-US" dirty="0"/>
              <a:t>Linear time –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What is the absolute slowest it can run?</a:t>
            </a:r>
          </a:p>
          <a:p>
            <a:pPr lvl="2"/>
            <a:r>
              <a:rPr lang="en-US" dirty="0"/>
              <a:t>Linear time –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lvl="1"/>
            <a:r>
              <a:rPr lang="en-US" dirty="0" smtClean="0"/>
              <a:t>Are these two values the same?</a:t>
            </a:r>
            <a:endParaRPr lang="en-US" dirty="0"/>
          </a:p>
          <a:p>
            <a:pPr lvl="2"/>
            <a:r>
              <a:rPr lang="en-US" dirty="0"/>
              <a:t>YES – so we can also say it’s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39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only interested in the growth rate as an “order of magnitude”</a:t>
            </a:r>
          </a:p>
          <a:p>
            <a:pPr lvl="1"/>
            <a:r>
              <a:rPr lang="en-US" dirty="0"/>
              <a:t>As the problem grows really, really, really </a:t>
            </a:r>
            <a:r>
              <a:rPr lang="en-US" dirty="0" smtClean="0"/>
              <a:t>large</a:t>
            </a:r>
          </a:p>
          <a:p>
            <a:pPr lvl="3"/>
            <a:endParaRPr lang="en-US" dirty="0"/>
          </a:p>
          <a:p>
            <a:r>
              <a:rPr lang="en-US" dirty="0"/>
              <a:t>We are not concerned with the fine details</a:t>
            </a:r>
          </a:p>
          <a:p>
            <a:pPr lvl="1"/>
            <a:r>
              <a:rPr lang="en-US" dirty="0"/>
              <a:t>Constant multipliers are </a:t>
            </a:r>
            <a:r>
              <a:rPr lang="en-US" dirty="0" smtClean="0"/>
              <a:t>dropped</a:t>
            </a:r>
          </a:p>
          <a:p>
            <a:pPr lvl="2"/>
            <a:r>
              <a:rPr lang="en-US" dirty="0" smtClean="0"/>
              <a:t>So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O(3 *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becomes simply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pPr lvl="1"/>
            <a:r>
              <a:rPr lang="en-US" dirty="0" smtClean="0"/>
              <a:t>Lower </a:t>
            </a:r>
            <a:r>
              <a:rPr lang="en-US" dirty="0"/>
              <a:t>order terms are dropped</a:t>
            </a:r>
          </a:p>
          <a:p>
            <a:pPr lvl="2"/>
            <a:r>
              <a:rPr lang="en-US" dirty="0"/>
              <a:t>So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becomes simply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4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 a list of size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linear search does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 </a:t>
            </a:r>
            <a:r>
              <a:rPr lang="en-US" sz="2800" dirty="0"/>
              <a:t>operations.  So we say it is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O(N)</a:t>
            </a:r>
            <a:r>
              <a:rPr lang="en-US" sz="2800" dirty="0"/>
              <a:t> (pronounced </a:t>
            </a:r>
            <a:r>
              <a:rPr lang="en-US" sz="2800" dirty="0" smtClean="0"/>
              <a:t>“big Oh </a:t>
            </a:r>
            <a:r>
              <a:rPr lang="en-US" sz="2800" dirty="0"/>
              <a:t>of n</a:t>
            </a:r>
            <a:r>
              <a:rPr lang="en-US" sz="2800" dirty="0" smtClean="0"/>
              <a:t>”)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For </a:t>
            </a:r>
            <a:r>
              <a:rPr lang="en-US" sz="2800" dirty="0"/>
              <a:t>a list of size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800" dirty="0" smtClean="0"/>
              <a:t>, </a:t>
            </a:r>
            <a:r>
              <a:rPr lang="en-US" sz="2800" dirty="0"/>
              <a:t>binary search does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sz="2800" dirty="0"/>
              <a:t> operations, so we say it is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(N))</a:t>
            </a:r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function </a:t>
            </a:r>
            <a:r>
              <a:rPr lang="en-US" sz="2800" dirty="0" smtClean="0"/>
              <a:t>inside </a:t>
            </a:r>
            <a:r>
              <a:rPr lang="en-US" sz="2800" dirty="0"/>
              <a:t>the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O()</a:t>
            </a:r>
            <a:r>
              <a:rPr lang="en-US" sz="2800" dirty="0" smtClean="0"/>
              <a:t> parentheses </a:t>
            </a:r>
            <a:r>
              <a:rPr lang="en-US" sz="2800" dirty="0"/>
              <a:t>indicates how fast the algorithm </a:t>
            </a:r>
            <a:r>
              <a:rPr lang="en-US" sz="2800" dirty="0" smtClean="0"/>
              <a:t>scales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1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vs Best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differentiate between the two?</a:t>
            </a:r>
          </a:p>
          <a:p>
            <a:pPr lvl="3"/>
            <a:endParaRPr lang="en-US" dirty="0"/>
          </a:p>
          <a:p>
            <a:r>
              <a:rPr lang="en-US" dirty="0" smtClean="0"/>
              <a:t>Think back to selection sort</a:t>
            </a:r>
          </a:p>
          <a:p>
            <a:pPr lvl="1"/>
            <a:r>
              <a:rPr lang="en-US" dirty="0" smtClean="0"/>
              <a:t>What is the </a:t>
            </a:r>
            <a:r>
              <a:rPr lang="en-US" u="sng" dirty="0" smtClean="0"/>
              <a:t>best</a:t>
            </a:r>
            <a:r>
              <a:rPr lang="en-US" dirty="0" smtClean="0"/>
              <a:t> case for run time?</a:t>
            </a:r>
          </a:p>
          <a:p>
            <a:pPr lvl="1"/>
            <a:r>
              <a:rPr lang="en-US" dirty="0" smtClean="0"/>
              <a:t>What is the </a:t>
            </a:r>
            <a:r>
              <a:rPr lang="en-US" u="sng" dirty="0" smtClean="0"/>
              <a:t>worst</a:t>
            </a:r>
            <a:r>
              <a:rPr lang="en-US" dirty="0" smtClean="0"/>
              <a:t> case </a:t>
            </a:r>
            <a:r>
              <a:rPr lang="en-US" dirty="0"/>
              <a:t>for run time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They’re the same!</a:t>
            </a:r>
          </a:p>
          <a:p>
            <a:pPr lvl="1"/>
            <a:r>
              <a:rPr lang="en-US" dirty="0" smtClean="0"/>
              <a:t>Always have to find each minimum by looking through the entire list every time –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2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bubble sort?</a:t>
            </a:r>
          </a:p>
          <a:p>
            <a:pPr lvl="1"/>
            <a:r>
              <a:rPr lang="en-US" dirty="0"/>
              <a:t>What is the </a:t>
            </a:r>
            <a:r>
              <a:rPr lang="en-US" u="sng" dirty="0"/>
              <a:t>best</a:t>
            </a:r>
            <a:r>
              <a:rPr lang="en-US" dirty="0"/>
              <a:t> case for run time?</a:t>
            </a:r>
          </a:p>
          <a:p>
            <a:pPr lvl="1"/>
            <a:r>
              <a:rPr lang="en-US" dirty="0"/>
              <a:t>What is the </a:t>
            </a:r>
            <a:r>
              <a:rPr lang="en-US" u="sng" dirty="0"/>
              <a:t>worst</a:t>
            </a:r>
            <a:r>
              <a:rPr lang="en-US" dirty="0"/>
              <a:t> case for run time?</a:t>
            </a:r>
          </a:p>
          <a:p>
            <a:endParaRPr lang="en-US" dirty="0" smtClean="0"/>
          </a:p>
          <a:p>
            <a:r>
              <a:rPr lang="en-US" dirty="0" smtClean="0"/>
              <a:t>Very different!</a:t>
            </a:r>
          </a:p>
          <a:p>
            <a:pPr lvl="1"/>
            <a:r>
              <a:rPr lang="en-US" dirty="0" smtClean="0"/>
              <a:t>Best case, everything is already sorted –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 )</a:t>
            </a:r>
            <a:endParaRPr lang="en-US" dirty="0" smtClean="0"/>
          </a:p>
          <a:p>
            <a:pPr lvl="1"/>
            <a:r>
              <a:rPr lang="en-US" dirty="0" smtClean="0"/>
              <a:t>Worst case, it’s completely backwards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 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66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66289" cy="4517689"/>
          </a:xfrm>
        </p:spPr>
        <p:txBody>
          <a:bodyPr/>
          <a:lstStyle/>
          <a:p>
            <a:r>
              <a:rPr lang="en-US" dirty="0"/>
              <a:t>What about </a:t>
            </a:r>
            <a:r>
              <a:rPr lang="en-US" dirty="0" smtClean="0"/>
              <a:t>quicksort?</a:t>
            </a:r>
          </a:p>
          <a:p>
            <a:pPr lvl="1"/>
            <a:r>
              <a:rPr lang="en-US" dirty="0" smtClean="0"/>
              <a:t>Depends </a:t>
            </a:r>
            <a:r>
              <a:rPr lang="en-US" dirty="0"/>
              <a:t>on what the “hinge” or </a:t>
            </a:r>
            <a:r>
              <a:rPr lang="en-US" dirty="0" smtClean="0"/>
              <a:t>“pivot” </a:t>
            </a:r>
            <a:r>
              <a:rPr lang="en-US" dirty="0" smtClean="0"/>
              <a:t>is</a:t>
            </a:r>
          </a:p>
          <a:p>
            <a:r>
              <a:rPr lang="en-US" dirty="0" smtClean="0"/>
              <a:t>This determines how many times we split</a:t>
            </a:r>
          </a:p>
          <a:p>
            <a:pPr lvl="1"/>
            <a:r>
              <a:rPr lang="en-US" dirty="0" smtClean="0"/>
              <a:t>But each split, we’ll need to compare each item </a:t>
            </a:r>
            <a:br>
              <a:rPr lang="en-US" dirty="0" smtClean="0"/>
            </a:br>
            <a:r>
              <a:rPr lang="en-US" dirty="0" smtClean="0"/>
              <a:t>to the hinge in their respective part: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O( N 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Best </a:t>
            </a:r>
            <a:r>
              <a:rPr lang="en-US" dirty="0"/>
              <a:t>case, </a:t>
            </a:r>
            <a:r>
              <a:rPr lang="en-US" dirty="0" smtClean="0"/>
              <a:t>pivot is </a:t>
            </a:r>
            <a:r>
              <a:rPr lang="en-US" dirty="0" smtClean="0"/>
              <a:t>exact center </a:t>
            </a:r>
            <a:r>
              <a:rPr lang="en-US" dirty="0"/>
              <a:t>– </a:t>
            </a:r>
            <a:r>
              <a:rPr lang="el-GR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N*</a:t>
            </a: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lgN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3000" dirty="0"/>
          </a:p>
          <a:p>
            <a:r>
              <a:rPr lang="en-US" dirty="0"/>
              <a:t>Worst case, it’s </a:t>
            </a:r>
            <a:r>
              <a:rPr lang="en-US" dirty="0" smtClean="0"/>
              <a:t>an </a:t>
            </a:r>
            <a:r>
              <a:rPr lang="en-US" dirty="0" smtClean="0"/>
              <a:t>“edge” item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6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Worst-case vs Best-case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why, even though all three sorting algorithms have the same run times...</a:t>
            </a:r>
          </a:p>
          <a:p>
            <a:pPr lvl="1"/>
            <a:r>
              <a:rPr lang="en-US" dirty="0" smtClean="0"/>
              <a:t>Quicksort often runs very, very quickly</a:t>
            </a:r>
          </a:p>
          <a:p>
            <a:pPr lvl="1"/>
            <a:r>
              <a:rPr lang="en-US" dirty="0" smtClean="0"/>
              <a:t>Bubble Sort often runs much faster than Selection</a:t>
            </a:r>
          </a:p>
          <a:p>
            <a:pPr lvl="1"/>
            <a:endParaRPr lang="en-US" dirty="0"/>
          </a:p>
          <a:p>
            <a:r>
              <a:rPr lang="en-US" dirty="0" smtClean="0"/>
              <a:t>How does this apply to linear search and binary search?  What are the best and worst run times for these?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7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Run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search:</a:t>
            </a:r>
          </a:p>
          <a:p>
            <a:pPr lvl="1"/>
            <a:r>
              <a:rPr lang="en-US" dirty="0" smtClean="0"/>
              <a:t>Best case:		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( 1 )</a:t>
            </a:r>
            <a:endParaRPr lang="en-US" dirty="0"/>
          </a:p>
          <a:p>
            <a:pPr lvl="1"/>
            <a:r>
              <a:rPr lang="en-US" dirty="0" smtClean="0"/>
              <a:t>Worst case: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 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Binary search:</a:t>
            </a:r>
          </a:p>
          <a:p>
            <a:pPr lvl="1"/>
            <a:r>
              <a:rPr lang="en-US" dirty="0" smtClean="0"/>
              <a:t>Best case:		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Ω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( 1 )</a:t>
            </a:r>
            <a:endParaRPr lang="en-US" dirty="0" smtClean="0"/>
          </a:p>
          <a:p>
            <a:pPr lvl="1"/>
            <a:r>
              <a:rPr lang="en-US" dirty="0" smtClean="0"/>
              <a:t>Worst case: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 )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38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90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2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6571" y="4301378"/>
            <a:ext cx="157429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19,311,800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76571" y="3042829"/>
            <a:ext cx="103718" cy="135948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31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2280" y="1974850"/>
            <a:ext cx="7359439" cy="4518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80733" y="2729400"/>
            <a:ext cx="2570137" cy="457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4354" y="4301378"/>
            <a:ext cx="334651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337,407,000,000,000,000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76571" y="3042829"/>
            <a:ext cx="103718" cy="135948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03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9271"/>
            <a:ext cx="8229600" cy="4756355"/>
          </a:xfrm>
        </p:spPr>
        <p:txBody>
          <a:bodyPr/>
          <a:lstStyle/>
          <a:p>
            <a:r>
              <a:rPr lang="en-US" dirty="0" smtClean="0"/>
              <a:t>For large problems, there’s a </a:t>
            </a:r>
            <a:r>
              <a:rPr lang="en-US" i="1" dirty="0" smtClean="0"/>
              <a:t>huge</a:t>
            </a:r>
            <a:r>
              <a:rPr lang="en-US" dirty="0" smtClean="0"/>
              <a:t> difference!</a:t>
            </a:r>
          </a:p>
          <a:p>
            <a:r>
              <a:rPr lang="en-US" dirty="0" smtClean="0"/>
              <a:t>If we can do 1,000,000 operations per second, and the </a:t>
            </a:r>
            <a:r>
              <a:rPr lang="en-US" dirty="0"/>
              <a:t>list is </a:t>
            </a:r>
            <a:r>
              <a:rPr lang="en-US" dirty="0" smtClean="0"/>
              <a:t>337.4 </a:t>
            </a:r>
            <a:r>
              <a:rPr lang="en-US" u="sng" dirty="0" smtClean="0"/>
              <a:t>quadrillion</a:t>
            </a:r>
            <a:r>
              <a:rPr lang="en-US" dirty="0" smtClean="0"/>
              <a:t> items</a:t>
            </a:r>
          </a:p>
          <a:p>
            <a:pPr lvl="1"/>
            <a:r>
              <a:rPr lang="en-US" dirty="0" smtClean="0"/>
              <a:t>Binary </a:t>
            </a:r>
            <a:r>
              <a:rPr lang="en-US" dirty="0"/>
              <a:t>search takes </a:t>
            </a:r>
            <a:r>
              <a:rPr lang="en-US" dirty="0" smtClean="0"/>
              <a:t>0.000058 seconds</a:t>
            </a:r>
          </a:p>
          <a:p>
            <a:pPr lvl="1"/>
            <a:r>
              <a:rPr lang="en-US" dirty="0" smtClean="0"/>
              <a:t>Linear search takes</a:t>
            </a:r>
            <a:r>
              <a:rPr lang="en-US" dirty="0"/>
              <a:t>	337,407,000,000 seconds</a:t>
            </a:r>
          </a:p>
          <a:p>
            <a:pPr marL="457200" lvl="1" indent="0">
              <a:buNone/>
            </a:pPr>
            <a:r>
              <a:rPr lang="en-US" dirty="0" smtClean="0"/>
              <a:t>							5,623,450,000 </a:t>
            </a:r>
            <a:r>
              <a:rPr lang="en-US" dirty="0"/>
              <a:t>minutes</a:t>
            </a:r>
          </a:p>
          <a:p>
            <a:pPr marL="457200" lvl="1" indent="0">
              <a:buNone/>
            </a:pPr>
            <a:r>
              <a:rPr lang="en-US" dirty="0" smtClean="0"/>
              <a:t>							93,724,166 </a:t>
            </a:r>
            <a:r>
              <a:rPr lang="en-US" dirty="0"/>
              <a:t>hours</a:t>
            </a:r>
          </a:p>
          <a:p>
            <a:pPr marL="457200" lvl="1" indent="0">
              <a:buNone/>
            </a:pPr>
            <a:r>
              <a:rPr lang="en-US" dirty="0" smtClean="0"/>
              <a:t>							3,905,173 </a:t>
            </a:r>
            <a:r>
              <a:rPr lang="en-US" dirty="0"/>
              <a:t>days</a:t>
            </a:r>
          </a:p>
          <a:p>
            <a:pPr marL="457200" lvl="1" indent="0">
              <a:buNone/>
            </a:pPr>
            <a:r>
              <a:rPr lang="en-US" dirty="0" smtClean="0"/>
              <a:t>							</a:t>
            </a:r>
            <a:r>
              <a:rPr lang="en-US" b="1" i="1" dirty="0" smtClean="0"/>
              <a:t>10,699 </a:t>
            </a:r>
            <a:r>
              <a:rPr lang="en-US" b="1" i="1" dirty="0"/>
              <a:t>years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5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5807123" cy="4517689"/>
          </a:xfrm>
        </p:spPr>
        <p:txBody>
          <a:bodyPr/>
          <a:lstStyle/>
          <a:p>
            <a:r>
              <a:rPr lang="en-US" dirty="0" smtClean="0"/>
              <a:t>Hedy </a:t>
            </a:r>
            <a:r>
              <a:rPr lang="en-US" dirty="0" err="1" smtClean="0"/>
              <a:t>Lamarr</a:t>
            </a:r>
            <a:endParaRPr lang="en-US" dirty="0" smtClean="0"/>
          </a:p>
          <a:p>
            <a:pPr lvl="1"/>
            <a:r>
              <a:rPr lang="en-US" dirty="0" smtClean="0"/>
              <a:t>Film star in 1930s - 1950s</a:t>
            </a:r>
          </a:p>
          <a:p>
            <a:pPr lvl="1"/>
            <a:r>
              <a:rPr lang="en-US" dirty="0" smtClean="0"/>
              <a:t>Patented a frequency-hopping system that would make radio-guided torpedoes hard to detect or jam during World War II</a:t>
            </a:r>
          </a:p>
          <a:p>
            <a:pPr lvl="1"/>
            <a:r>
              <a:rPr lang="en-US" dirty="0" smtClean="0"/>
              <a:t>Technologies like Bluetooth and Wi-Fi use similar methods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322" y="2300749"/>
            <a:ext cx="2756420" cy="363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4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32237" cy="4517689"/>
          </a:xfrm>
        </p:spPr>
        <p:txBody>
          <a:bodyPr/>
          <a:lstStyle/>
          <a:p>
            <a:r>
              <a:rPr lang="en-US" dirty="0" smtClean="0"/>
              <a:t>Project 3 is due on Friday, December 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Survey #3 due on Tuesday, December 12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If completed, will receive an email with responses</a:t>
            </a:r>
          </a:p>
          <a:p>
            <a:r>
              <a:rPr lang="en-US" dirty="0" smtClean="0"/>
              <a:t>SEEQs are out now – link in your email/on BB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Final exam is when?</a:t>
            </a:r>
          </a:p>
          <a:p>
            <a:pPr lvl="1"/>
            <a:r>
              <a:rPr lang="en-US" dirty="0" smtClean="0"/>
              <a:t>Friday, December 15th from 6 to 8 PM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65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SEEQs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take the time now, if you haven’t already, to complete the SEEQ online</a:t>
            </a:r>
          </a:p>
          <a:p>
            <a:r>
              <a:rPr lang="en-US" dirty="0" smtClean="0"/>
              <a:t>You can access it via the link in your email, or </a:t>
            </a:r>
            <a:br>
              <a:rPr lang="en-US" dirty="0" smtClean="0"/>
            </a:br>
            <a:r>
              <a:rPr lang="en-US" dirty="0" smtClean="0"/>
              <a:t>via Blackboard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This is the part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I will get to see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104" y="3635375"/>
            <a:ext cx="49339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96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612155" cy="4517689"/>
          </a:xfrm>
        </p:spPr>
        <p:txBody>
          <a:bodyPr/>
          <a:lstStyle/>
          <a:p>
            <a:r>
              <a:rPr lang="en-US" dirty="0" smtClean="0"/>
              <a:t>Find your room ahead of time!</a:t>
            </a:r>
          </a:p>
          <a:p>
            <a:pPr lvl="3"/>
            <a:endParaRPr lang="en-US" dirty="0"/>
          </a:p>
          <a:p>
            <a:r>
              <a:rPr lang="en-US" sz="2800" b="1" dirty="0"/>
              <a:t>ITE Building 102</a:t>
            </a:r>
            <a:r>
              <a:rPr lang="en-US" sz="2800" dirty="0"/>
              <a:t> - Sections 22, 28, 32</a:t>
            </a:r>
          </a:p>
          <a:p>
            <a:r>
              <a:rPr lang="en-US" sz="2800" b="1" dirty="0"/>
              <a:t>ITE Building 104</a:t>
            </a:r>
            <a:r>
              <a:rPr lang="en-US" sz="2800" dirty="0"/>
              <a:t> - Sections 2, 3, 4, 5, 6</a:t>
            </a:r>
          </a:p>
          <a:p>
            <a:r>
              <a:rPr lang="en-US" sz="2800" b="1" dirty="0" err="1"/>
              <a:t>Meyerhoff</a:t>
            </a:r>
            <a:r>
              <a:rPr lang="en-US" sz="2800" b="1" dirty="0"/>
              <a:t> 030</a:t>
            </a:r>
            <a:r>
              <a:rPr lang="en-US" sz="2800" dirty="0"/>
              <a:t> - Sections 8, 9, 10, 11, 12, 14, 17, 18, 20</a:t>
            </a:r>
          </a:p>
          <a:p>
            <a:r>
              <a:rPr lang="en-US" sz="2800" b="1" dirty="0"/>
              <a:t>Performing Arts 132</a:t>
            </a:r>
            <a:r>
              <a:rPr lang="en-US" sz="2800" dirty="0"/>
              <a:t> - Sections 15, 16, 31</a:t>
            </a:r>
          </a:p>
          <a:p>
            <a:r>
              <a:rPr lang="en-US" sz="2800" b="1" dirty="0"/>
              <a:t>Sherman 003</a:t>
            </a:r>
            <a:r>
              <a:rPr lang="en-US" sz="2800" dirty="0"/>
              <a:t> - Sections 23, 26, 29, 30</a:t>
            </a:r>
          </a:p>
          <a:p>
            <a:r>
              <a:rPr lang="en-US" sz="2800" b="1" dirty="0"/>
              <a:t>Public Policy 105</a:t>
            </a:r>
            <a:r>
              <a:rPr lang="en-US" sz="2800" dirty="0"/>
              <a:t> - Sections 21, 24, 27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38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learn about asymptotic analysis</a:t>
            </a:r>
          </a:p>
          <a:p>
            <a:pPr lvl="1"/>
            <a:r>
              <a:rPr lang="en-US" dirty="0" smtClean="0"/>
              <a:t>What it is</a:t>
            </a:r>
          </a:p>
          <a:p>
            <a:pPr lvl="1"/>
            <a:r>
              <a:rPr lang="en-US" dirty="0" smtClean="0"/>
              <a:t>Why it’s important</a:t>
            </a:r>
          </a:p>
          <a:p>
            <a:pPr lvl="1"/>
            <a:r>
              <a:rPr lang="en-US" dirty="0" smtClean="0"/>
              <a:t>How to calculate it</a:t>
            </a:r>
          </a:p>
          <a:p>
            <a:endParaRPr lang="en-US" dirty="0" smtClean="0"/>
          </a:p>
          <a:p>
            <a:r>
              <a:rPr lang="en-US" dirty="0"/>
              <a:t>To discuss “run time” of algorithms</a:t>
            </a:r>
          </a:p>
          <a:p>
            <a:pPr lvl="1"/>
            <a:r>
              <a:rPr lang="en-US" dirty="0"/>
              <a:t>Why one algorithm is “better” than another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87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0188" cy="4517689"/>
          </a:xfrm>
        </p:spPr>
        <p:txBody>
          <a:bodyPr/>
          <a:lstStyle/>
          <a:p>
            <a:r>
              <a:rPr lang="en-US" sz="2000" dirty="0" smtClean="0"/>
              <a:t>Alphabetizing a Bookshelf video screenshot:</a:t>
            </a:r>
            <a:endParaRPr lang="en-US" sz="2000" dirty="0" smtClean="0"/>
          </a:p>
          <a:p>
            <a:pPr lvl="1"/>
            <a:r>
              <a:rPr lang="en-US" sz="1800" dirty="0"/>
              <a:t>https://</a:t>
            </a:r>
            <a:r>
              <a:rPr lang="en-US" sz="1800" dirty="0" smtClean="0"/>
              <a:t>www.youtube.com/watch?v=WaNLJf8xzC4</a:t>
            </a:r>
            <a:endParaRPr lang="en-US" sz="1400" dirty="0" smtClean="0"/>
          </a:p>
          <a:p>
            <a:endParaRPr lang="en-US" sz="2000" dirty="0" smtClean="0"/>
          </a:p>
          <a:p>
            <a:r>
              <a:rPr lang="en-US" sz="2000" dirty="0" smtClean="0"/>
              <a:t>Graphs of x and log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(x) courtesy of Google equation </a:t>
            </a:r>
            <a:r>
              <a:rPr lang="en-US" sz="2000" dirty="0" err="1" smtClean="0"/>
              <a:t>grapher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Hedy </a:t>
            </a:r>
            <a:r>
              <a:rPr lang="en-US" sz="2000" dirty="0" err="1" smtClean="0"/>
              <a:t>Lamarr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 lvl="1"/>
            <a:r>
              <a:rPr lang="en-US" sz="1800" dirty="0"/>
              <a:t>https://commons.wikimedia.org/wiki/File:Hedy_lamarr_-_1940.jpg</a:t>
            </a:r>
            <a:endParaRPr lang="en-US" sz="18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Alphabetizing a Bookshelf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824" y="6249929"/>
            <a:ext cx="42023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prstClr val="black"/>
                </a:solidFill>
              </a:rPr>
              <a:t>Video from  </a:t>
            </a:r>
            <a:r>
              <a:rPr lang="en-US" sz="1050" dirty="0">
                <a:solidFill>
                  <a:prstClr val="black"/>
                </a:solidFill>
              </a:rPr>
              <a:t>https://</a:t>
            </a:r>
            <a:r>
              <a:rPr lang="en-US" sz="1050" dirty="0" smtClean="0">
                <a:solidFill>
                  <a:prstClr val="black"/>
                </a:solidFill>
              </a:rPr>
              <a:t>www.youtube.com/watch?v=WaNLJf8xzC4</a:t>
            </a:r>
            <a:endParaRPr lang="en-US" sz="1050" dirty="0">
              <a:solidFill>
                <a:prstClr val="black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92" y="1742232"/>
            <a:ext cx="8043215" cy="450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77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algorithm’s </a:t>
            </a:r>
            <a:r>
              <a:rPr lang="en-US" b="1" i="1" dirty="0" smtClean="0"/>
              <a:t>run time </a:t>
            </a:r>
            <a:r>
              <a:rPr lang="en-US" dirty="0" smtClean="0"/>
              <a:t>is the amount of “time” it takes for that algorithm to run</a:t>
            </a:r>
          </a:p>
          <a:p>
            <a:pPr lvl="1"/>
            <a:r>
              <a:rPr lang="en-US" dirty="0" smtClean="0"/>
              <a:t>“Time” normally means number of operations or something similar, and not seconds or minutes</a:t>
            </a:r>
          </a:p>
          <a:p>
            <a:pPr lvl="3"/>
            <a:endParaRPr lang="en-US" dirty="0"/>
          </a:p>
          <a:p>
            <a:r>
              <a:rPr lang="en-US" dirty="0" smtClean="0"/>
              <a:t>Run time is shown as an expression, which updates based on how large the problem is</a:t>
            </a:r>
          </a:p>
          <a:p>
            <a:r>
              <a:rPr lang="en-US" dirty="0" smtClean="0"/>
              <a:t>Run time shows how an algorithm </a:t>
            </a:r>
            <a:r>
              <a:rPr lang="en-US" i="1" dirty="0" smtClean="0"/>
              <a:t>scales</a:t>
            </a:r>
            <a:r>
              <a:rPr lang="en-US" dirty="0" smtClean="0"/>
              <a:t>, or changes with the size of the problem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19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Fibonacci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Ideally, we want an algorithm that runs in a reasonable amount of time, no matter how large the problem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Remember the recursive Fibonacci program?</a:t>
            </a:r>
          </a:p>
          <a:p>
            <a:pPr lvl="1"/>
            <a:r>
              <a:rPr lang="en-US" dirty="0" smtClean="0"/>
              <a:t>It runs within one second for smaller </a:t>
            </a:r>
            <a:r>
              <a:rPr lang="en-US" dirty="0" smtClean="0"/>
              <a:t>positions</a:t>
            </a:r>
            <a:endParaRPr lang="en-US" dirty="0" smtClean="0"/>
          </a:p>
          <a:p>
            <a:pPr lvl="1"/>
            <a:r>
              <a:rPr lang="en-US" dirty="0" smtClean="0"/>
              <a:t>But the larger the </a:t>
            </a:r>
            <a:r>
              <a:rPr lang="en-US" dirty="0" smtClean="0"/>
              <a:t>position we </a:t>
            </a:r>
            <a:r>
              <a:rPr lang="en-US" dirty="0" smtClean="0"/>
              <a:t>ask for, the longer and longer it takes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88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position &lt;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1 second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position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seconds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position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seconds</a:t>
            </a:r>
          </a:p>
          <a:p>
            <a:pPr marL="457200" lvl="1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fibEx.py (with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position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76 seconds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3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44621</TotalTime>
  <Words>1256</Words>
  <Application>Microsoft Office PowerPoint</Application>
  <PresentationFormat>On-screen Show (4:3)</PresentationFormat>
  <Paragraphs>274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24 – Algorithmic Analysis</vt:lpstr>
      <vt:lpstr>Last Class We Covered</vt:lpstr>
      <vt:lpstr>Any Questions from Last Time?</vt:lpstr>
      <vt:lpstr>Today’s Objectives</vt:lpstr>
      <vt:lpstr>Alphabetizing a Bookshelf</vt:lpstr>
      <vt:lpstr>Run Time</vt:lpstr>
      <vt:lpstr>Run Time</vt:lpstr>
      <vt:lpstr>Example: Fibonacci Recursion</vt:lpstr>
      <vt:lpstr>Fibonacci Recursion</vt:lpstr>
      <vt:lpstr>Fibonacci Recursion</vt:lpstr>
      <vt:lpstr>Run Time for Linear Search</vt:lpstr>
      <vt:lpstr>Run Time for Binary Search</vt:lpstr>
      <vt:lpstr>Different Run Times</vt:lpstr>
      <vt:lpstr>Bubble Sort Run Time</vt:lpstr>
      <vt:lpstr>Selection Sort Run Time</vt:lpstr>
      <vt:lpstr>Selection Sort Run Time</vt:lpstr>
      <vt:lpstr>Quicksort Run Time</vt:lpstr>
      <vt:lpstr>Quicksort Run Time</vt:lpstr>
      <vt:lpstr>Different Run Times</vt:lpstr>
      <vt:lpstr>Asymptotic Analysis</vt:lpstr>
      <vt:lpstr>What is “Big O” Notation?</vt:lpstr>
      <vt:lpstr>A Simple Example</vt:lpstr>
      <vt:lpstr>Simplification</vt:lpstr>
      <vt:lpstr>Asymptotic Analysis</vt:lpstr>
      <vt:lpstr>Worst Case vs Best Case</vt:lpstr>
      <vt:lpstr>Bubble Sort Run Times</vt:lpstr>
      <vt:lpstr>Quicksort Run Times</vt:lpstr>
      <vt:lpstr>Worst-case vs Best-case</vt:lpstr>
      <vt:lpstr>Search Run Times</vt:lpstr>
      <vt:lpstr>Why Care?</vt:lpstr>
      <vt:lpstr>Why Care?</vt:lpstr>
      <vt:lpstr>Why Care?</vt:lpstr>
      <vt:lpstr>Why Care?</vt:lpstr>
      <vt:lpstr>Why Care?</vt:lpstr>
      <vt:lpstr>Why Care?</vt:lpstr>
      <vt:lpstr>PowerPoint Presentation</vt:lpstr>
      <vt:lpstr>Announcements</vt:lpstr>
      <vt:lpstr>Completing SEEQs</vt:lpstr>
      <vt:lpstr>Final Exam Locations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486</cp:revision>
  <dcterms:created xsi:type="dcterms:W3CDTF">2014-05-05T14:25:42Z</dcterms:created>
  <dcterms:modified xsi:type="dcterms:W3CDTF">2017-12-07T08:15:21Z</dcterms:modified>
</cp:coreProperties>
</file>